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5" r:id="rId10"/>
    <p:sldId id="266"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lear Sans Regular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93890" autoAdjust="0"/>
  </p:normalViewPr>
  <p:slideViewPr>
    <p:cSldViewPr>
      <p:cViewPr varScale="1">
        <p:scale>
          <a:sx n="67" d="100"/>
          <a:sy n="67" d="100"/>
        </p:scale>
        <p:origin x="114" y="24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charts/_rels/chart1.xml.rels><?xml version="1.0" encoding="UTF-8" standalone="yes"?>
<Relationships xmlns="http://schemas.openxmlformats.org/package/2006/relationships"><Relationship Id="rId3" Type="http://schemas.openxmlformats.org/officeDocument/2006/relationships/oleObject" Target="file:///D:\Book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[Book1.xlsx]Category Distribution!PivotTable1</c:name>
    <c:fmtId val="7"/>
  </c:pivotSource>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en-US" sz="2800" b="1" i="0" u="none" strike="noStrike" baseline="0">
                <a:effectLst/>
              </a:rPr>
              <a:t>Distribution of Content Categories</a:t>
            </a:r>
            <a:endParaRPr lang="en-US" sz="2800" b="1"/>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rgbClr val="FFA52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FFA52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A52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'Category Distribution'!$B$3</c:f>
              <c:strCache>
                <c:ptCount val="1"/>
                <c:pt idx="0">
                  <c:v>Total</c:v>
                </c:pt>
              </c:strCache>
            </c:strRef>
          </c:tx>
          <c:spPr>
            <a:solidFill>
              <a:srgbClr val="FFA52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'Category Distribution'!$A$4:$A$20</c:f>
              <c:strCache>
                <c:ptCount val="16"/>
                <c:pt idx="0">
                  <c:v>public speaking</c:v>
                </c:pt>
                <c:pt idx="1">
                  <c:v>veganism</c:v>
                </c:pt>
                <c:pt idx="2">
                  <c:v>tennis</c:v>
                </c:pt>
                <c:pt idx="3">
                  <c:v>dogs</c:v>
                </c:pt>
                <c:pt idx="4">
                  <c:v>studying</c:v>
                </c:pt>
                <c:pt idx="5">
                  <c:v>fitness</c:v>
                </c:pt>
                <c:pt idx="6">
                  <c:v>education</c:v>
                </c:pt>
                <c:pt idx="7">
                  <c:v>soccer</c:v>
                </c:pt>
                <c:pt idx="8">
                  <c:v>cooking</c:v>
                </c:pt>
                <c:pt idx="9">
                  <c:v>travel</c:v>
                </c:pt>
                <c:pt idx="10">
                  <c:v>culture</c:v>
                </c:pt>
                <c:pt idx="11">
                  <c:v>food</c:v>
                </c:pt>
                <c:pt idx="12">
                  <c:v>technology</c:v>
                </c:pt>
                <c:pt idx="13">
                  <c:v>healthy eating</c:v>
                </c:pt>
                <c:pt idx="14">
                  <c:v>science</c:v>
                </c:pt>
                <c:pt idx="15">
                  <c:v>animals</c:v>
                </c:pt>
              </c:strCache>
            </c:strRef>
          </c:cat>
          <c:val>
            <c:numRef>
              <c:f>'Category Distribution'!$B$4:$B$20</c:f>
              <c:numCache>
                <c:formatCode>General</c:formatCode>
                <c:ptCount val="16"/>
                <c:pt idx="0">
                  <c:v>49264</c:v>
                </c:pt>
                <c:pt idx="1">
                  <c:v>49619</c:v>
                </c:pt>
                <c:pt idx="2">
                  <c:v>50339</c:v>
                </c:pt>
                <c:pt idx="3">
                  <c:v>52511</c:v>
                </c:pt>
                <c:pt idx="4">
                  <c:v>54269</c:v>
                </c:pt>
                <c:pt idx="5">
                  <c:v>55323</c:v>
                </c:pt>
                <c:pt idx="6">
                  <c:v>57436</c:v>
                </c:pt>
                <c:pt idx="7">
                  <c:v>57783</c:v>
                </c:pt>
                <c:pt idx="8">
                  <c:v>64756</c:v>
                </c:pt>
                <c:pt idx="9">
                  <c:v>64880</c:v>
                </c:pt>
                <c:pt idx="10">
                  <c:v>66579</c:v>
                </c:pt>
                <c:pt idx="11">
                  <c:v>66676</c:v>
                </c:pt>
                <c:pt idx="12">
                  <c:v>68738</c:v>
                </c:pt>
                <c:pt idx="13">
                  <c:v>69339</c:v>
                </c:pt>
                <c:pt idx="14">
                  <c:v>71168</c:v>
                </c:pt>
                <c:pt idx="15">
                  <c:v>74965</c:v>
                </c:pt>
              </c:numCache>
            </c:numRef>
          </c:val>
          <c:extLst>
            <c:ext xmlns:c16="http://schemas.microsoft.com/office/drawing/2014/chart" uri="{C3380CC4-5D6E-409C-BE32-E72D297353CC}">
              <c16:uniqueId val="{00000000-5F79-47C0-B0B0-33CECE576DD5}"/>
            </c:ext>
          </c:extLst>
        </c:ser>
        <c:dLbls>
          <c:dLblPos val="inEnd"/>
          <c:showLegendKey val="0"/>
          <c:showVal val="1"/>
          <c:showCatName val="0"/>
          <c:showSerName val="0"/>
          <c:showPercent val="0"/>
          <c:showBubbleSize val="0"/>
        </c:dLbls>
        <c:gapWidth val="20"/>
        <c:axId val="939685656"/>
        <c:axId val="939692216"/>
      </c:barChart>
      <c:catAx>
        <c:axId val="939685656"/>
        <c:scaling>
          <c:orientation val="minMax"/>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t>Content Categories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939692216"/>
        <c:crosses val="autoZero"/>
        <c:auto val="1"/>
        <c:lblAlgn val="ctr"/>
        <c:lblOffset val="100"/>
        <c:noMultiLvlLbl val="0"/>
      </c:catAx>
      <c:valAx>
        <c:axId val="939692216"/>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t>Total</a:t>
                </a:r>
                <a:r>
                  <a:rPr lang="en-US" sz="1600" baseline="0"/>
                  <a:t> Scores</a:t>
                </a:r>
                <a:endParaRPr lang="en-US" sz="1600"/>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939685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1000" i="1" dirty="0"/>
              <a:t>Data Understanding: study the data, study the problem statement as to why this analysis is being done, identify necessary, study the data model and identify the columns while in align with the analysis’s objective, that will be needed to perform this analysis. </a:t>
            </a:r>
          </a:p>
          <a:p>
            <a:pPr lvl="0"/>
            <a:endParaRPr lang="en-US" sz="1000" i="1" dirty="0"/>
          </a:p>
          <a:p>
            <a:pPr lvl="0"/>
            <a:r>
              <a:rPr lang="en-US" sz="1000" i="1" dirty="0"/>
              <a:t>Data Cleaning: perform tasks on the data which will modify the data to be usable for analysis, remove any inconsistencies from the data, make the data make accurate and reliable for the analysis. Tasks include but not limited to, handling missing value, handling incorrect data type, removing unnecessary columns, data validation, </a:t>
            </a:r>
            <a:r>
              <a:rPr lang="en-US" sz="1000" i="1" dirty="0" err="1"/>
              <a:t>etc</a:t>
            </a:r>
            <a:r>
              <a:rPr lang="en-US" sz="1000" i="1" dirty="0"/>
              <a:t>,.</a:t>
            </a:r>
          </a:p>
          <a:p>
            <a:pPr lvl="0"/>
            <a:endParaRPr lang="en-US" sz="1000" i="1" dirty="0"/>
          </a:p>
          <a:p>
            <a:pPr lvl="0"/>
            <a:r>
              <a:rPr lang="en-US" sz="1000" i="1" dirty="0"/>
              <a:t>Data Modeling: With the clean data now available the data is still not ready for analysis as the data is present in multiple files. Data Modeling involves merging the data as needed. Studying the data model helps to identify how the various tables/files needs to be merged to form a single dataset.</a:t>
            </a:r>
          </a:p>
          <a:p>
            <a:pPr lvl="0"/>
            <a:endParaRPr lang="en-US" sz="1000" i="1" dirty="0"/>
          </a:p>
          <a:p>
            <a:pPr lvl="0"/>
            <a:r>
              <a:rPr lang="en-US" sz="1000" i="1" dirty="0"/>
              <a:t>Data Analysis: With the data ready it is time to perform the analysis. Remind yourself the aim of the analysis and proceed to analyze the data using to derive relevant insights and generate visualizations to reach and appropriate conclusion.</a:t>
            </a:r>
          </a:p>
          <a:p>
            <a:pPr lvl="0"/>
            <a:endParaRPr lang="en-US" sz="1000" i="1" dirty="0"/>
          </a:p>
          <a:p>
            <a:pPr lvl="0"/>
            <a:r>
              <a:rPr lang="en-US" sz="1000" i="1" dirty="0"/>
              <a:t>Uncover Insights: Having analyzed the data, </a:t>
            </a:r>
            <a:r>
              <a:rPr lang="en-US" sz="1000" b="0" i="1" dirty="0">
                <a:solidFill>
                  <a:srgbClr val="D1D5DB"/>
                </a:solidFill>
                <a:effectLst/>
                <a:latin typeface="Söhne"/>
              </a:rPr>
              <a:t>it's time to uncover key insights. This phase involves extracting meaningful patterns, trends, and correlations from the analyzed data. Dive deeper into the visualizations and statistical results to reveal actionable information. This step involves extracting valuable knowledge that can guide decision-making and strategic planning.</a:t>
            </a:r>
            <a:endParaRPr lang="en-US" sz="1000" i="1"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1000" i="1" dirty="0"/>
              <a:t>Unique categories: </a:t>
            </a:r>
            <a:r>
              <a:rPr lang="en-US" sz="1000" b="0" i="1" u="none" strike="noStrike" dirty="0">
                <a:solidFill>
                  <a:srgbClr val="000000"/>
                </a:solidFill>
                <a:effectLst/>
                <a:latin typeface="Calibri" panose="020F0502020204030204" pitchFamily="34" charset="0"/>
              </a:rPr>
              <a:t>animals,</a:t>
            </a:r>
            <a:r>
              <a:rPr lang="en-US" sz="1000" i="1" dirty="0"/>
              <a:t> </a:t>
            </a:r>
            <a:r>
              <a:rPr lang="en-US" sz="1000" b="0" i="1" u="none" strike="noStrike" dirty="0">
                <a:solidFill>
                  <a:srgbClr val="000000"/>
                </a:solidFill>
                <a:effectLst/>
                <a:latin typeface="Calibri" panose="020F0502020204030204" pitchFamily="34" charset="0"/>
              </a:rPr>
              <a:t>cooking,</a:t>
            </a:r>
            <a:r>
              <a:rPr lang="en-US" sz="1000" i="1" dirty="0"/>
              <a:t> </a:t>
            </a:r>
            <a:r>
              <a:rPr lang="en-US" sz="1000" b="0" i="1" u="none" strike="noStrike" dirty="0">
                <a:solidFill>
                  <a:srgbClr val="000000"/>
                </a:solidFill>
                <a:effectLst/>
                <a:latin typeface="Calibri" panose="020F0502020204030204" pitchFamily="34" charset="0"/>
              </a:rPr>
              <a:t>culture,</a:t>
            </a:r>
            <a:r>
              <a:rPr lang="en-US" sz="1000" i="1" dirty="0"/>
              <a:t> </a:t>
            </a:r>
            <a:r>
              <a:rPr lang="en-US" sz="1000" b="0" i="1" u="none" strike="noStrike" dirty="0">
                <a:solidFill>
                  <a:srgbClr val="000000"/>
                </a:solidFill>
                <a:effectLst/>
                <a:latin typeface="Calibri" panose="020F0502020204030204" pitchFamily="34" charset="0"/>
              </a:rPr>
              <a:t>dogs,</a:t>
            </a:r>
            <a:r>
              <a:rPr lang="en-US" sz="1000" i="1" dirty="0"/>
              <a:t> </a:t>
            </a:r>
            <a:r>
              <a:rPr lang="en-US" sz="1000" b="0" i="1" u="none" strike="noStrike" dirty="0">
                <a:solidFill>
                  <a:srgbClr val="000000"/>
                </a:solidFill>
                <a:effectLst/>
                <a:latin typeface="Calibri" panose="020F0502020204030204" pitchFamily="34" charset="0"/>
              </a:rPr>
              <a:t>education,</a:t>
            </a:r>
            <a:r>
              <a:rPr lang="en-US" sz="1000" i="1" dirty="0"/>
              <a:t> </a:t>
            </a:r>
            <a:r>
              <a:rPr lang="en-US" sz="1000" b="0" i="1" u="none" strike="noStrike" dirty="0">
                <a:solidFill>
                  <a:srgbClr val="000000"/>
                </a:solidFill>
                <a:effectLst/>
                <a:latin typeface="Calibri" panose="020F0502020204030204" pitchFamily="34" charset="0"/>
              </a:rPr>
              <a:t>fitness,</a:t>
            </a:r>
            <a:r>
              <a:rPr lang="en-US" sz="1000" i="1" dirty="0"/>
              <a:t> </a:t>
            </a:r>
            <a:r>
              <a:rPr lang="en-US" sz="1000" b="0" i="1" u="none" strike="noStrike" dirty="0">
                <a:solidFill>
                  <a:srgbClr val="000000"/>
                </a:solidFill>
                <a:effectLst/>
                <a:latin typeface="Calibri" panose="020F0502020204030204" pitchFamily="34" charset="0"/>
              </a:rPr>
              <a:t>food,</a:t>
            </a:r>
            <a:r>
              <a:rPr lang="en-US" sz="1000" i="1" dirty="0"/>
              <a:t> </a:t>
            </a:r>
            <a:r>
              <a:rPr lang="en-US" sz="1000" b="0" i="1" u="none" strike="noStrike" dirty="0">
                <a:solidFill>
                  <a:srgbClr val="000000"/>
                </a:solidFill>
                <a:effectLst/>
                <a:latin typeface="Calibri" panose="020F0502020204030204" pitchFamily="34" charset="0"/>
              </a:rPr>
              <a:t>healthy eating,</a:t>
            </a:r>
            <a:r>
              <a:rPr lang="en-US" sz="1000" i="1" dirty="0"/>
              <a:t> </a:t>
            </a:r>
            <a:r>
              <a:rPr lang="en-US" sz="1000" b="0" i="1" u="none" strike="noStrike" dirty="0">
                <a:solidFill>
                  <a:srgbClr val="000000"/>
                </a:solidFill>
                <a:effectLst/>
                <a:latin typeface="Calibri" panose="020F0502020204030204" pitchFamily="34" charset="0"/>
              </a:rPr>
              <a:t>public speaking,</a:t>
            </a:r>
            <a:r>
              <a:rPr lang="en-US" sz="1000" i="1" dirty="0"/>
              <a:t> </a:t>
            </a:r>
            <a:r>
              <a:rPr lang="en-US" sz="1000" b="0" i="1" u="none" strike="noStrike" dirty="0">
                <a:solidFill>
                  <a:srgbClr val="000000"/>
                </a:solidFill>
                <a:effectLst/>
                <a:latin typeface="Calibri" panose="020F0502020204030204" pitchFamily="34" charset="0"/>
              </a:rPr>
              <a:t>science,</a:t>
            </a:r>
            <a:r>
              <a:rPr lang="en-US" sz="1000" i="1" dirty="0"/>
              <a:t> </a:t>
            </a:r>
            <a:r>
              <a:rPr lang="en-US" sz="1000" b="0" i="1" u="none" strike="noStrike" dirty="0">
                <a:solidFill>
                  <a:srgbClr val="000000"/>
                </a:solidFill>
                <a:effectLst/>
                <a:latin typeface="Calibri" panose="020F0502020204030204" pitchFamily="34" charset="0"/>
              </a:rPr>
              <a:t>soccer,</a:t>
            </a:r>
            <a:r>
              <a:rPr lang="en-US" sz="1000" i="1" dirty="0"/>
              <a:t> </a:t>
            </a:r>
            <a:r>
              <a:rPr lang="en-US" sz="1000" b="0" i="1" u="none" strike="noStrike" dirty="0">
                <a:solidFill>
                  <a:srgbClr val="000000"/>
                </a:solidFill>
                <a:effectLst/>
                <a:latin typeface="Calibri" panose="020F0502020204030204" pitchFamily="34" charset="0"/>
              </a:rPr>
              <a:t>studying,</a:t>
            </a:r>
            <a:r>
              <a:rPr lang="en-US" sz="1000" i="1" dirty="0"/>
              <a:t> </a:t>
            </a:r>
            <a:r>
              <a:rPr lang="en-US" sz="1000" b="0" i="1" u="none" strike="noStrike" dirty="0">
                <a:solidFill>
                  <a:srgbClr val="000000"/>
                </a:solidFill>
                <a:effectLst/>
                <a:latin typeface="Calibri" panose="020F0502020204030204" pitchFamily="34" charset="0"/>
              </a:rPr>
              <a:t>technology,</a:t>
            </a:r>
            <a:r>
              <a:rPr lang="en-US" sz="1000" i="1" dirty="0"/>
              <a:t> </a:t>
            </a:r>
            <a:r>
              <a:rPr lang="en-US" sz="1000" b="0" i="1" u="none" strike="noStrike" dirty="0">
                <a:solidFill>
                  <a:srgbClr val="000000"/>
                </a:solidFill>
                <a:effectLst/>
                <a:latin typeface="Calibri" panose="020F0502020204030204" pitchFamily="34" charset="0"/>
              </a:rPr>
              <a:t>tennis,</a:t>
            </a:r>
            <a:r>
              <a:rPr lang="en-US" sz="1000" i="1" dirty="0"/>
              <a:t> </a:t>
            </a:r>
            <a:r>
              <a:rPr lang="en-US" sz="1000" b="0" i="1" u="none" strike="noStrike" dirty="0">
                <a:solidFill>
                  <a:srgbClr val="000000"/>
                </a:solidFill>
                <a:effectLst/>
                <a:latin typeface="Calibri" panose="020F0502020204030204" pitchFamily="34" charset="0"/>
              </a:rPr>
              <a:t>travel,</a:t>
            </a:r>
            <a:r>
              <a:rPr lang="en-US" sz="1000" i="1" dirty="0"/>
              <a:t> </a:t>
            </a:r>
            <a:r>
              <a:rPr lang="en-US" sz="1000" b="0" i="1" u="none" strike="noStrike" dirty="0">
                <a:solidFill>
                  <a:srgbClr val="000000"/>
                </a:solidFill>
                <a:effectLst/>
                <a:latin typeface="Calibri" panose="020F0502020204030204" pitchFamily="34" charset="0"/>
              </a:rPr>
              <a:t>veganism.</a:t>
            </a:r>
          </a:p>
          <a:p>
            <a:pPr lvl="0"/>
            <a:endParaRPr lang="en-US" sz="1800" b="0" i="0" u="none" strike="noStrike" dirty="0">
              <a:solidFill>
                <a:srgbClr val="000000"/>
              </a:solidFill>
              <a:effectLst/>
              <a:latin typeface="Calibri" panose="020F0502020204030204" pitchFamily="34" charset="0"/>
            </a:endParaRP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1000" i="1" dirty="0"/>
              <a:t>Top Half categories: </a:t>
            </a:r>
            <a:r>
              <a:rPr lang="en-US" sz="1000" b="0" i="1" u="none" strike="noStrike" dirty="0">
                <a:solidFill>
                  <a:srgbClr val="000000"/>
                </a:solidFill>
                <a:effectLst/>
                <a:latin typeface="Calibri" panose="020F0502020204030204" pitchFamily="34" charset="0"/>
              </a:rPr>
              <a:t>animals,</a:t>
            </a:r>
            <a:r>
              <a:rPr lang="en-US" sz="1000" i="1" dirty="0"/>
              <a:t> </a:t>
            </a:r>
            <a:r>
              <a:rPr lang="en-US" sz="1000" b="0" i="1" u="none" strike="noStrike" dirty="0">
                <a:solidFill>
                  <a:srgbClr val="000000"/>
                </a:solidFill>
                <a:effectLst/>
                <a:latin typeface="Calibri" panose="020F0502020204030204" pitchFamily="34" charset="0"/>
              </a:rPr>
              <a:t>science,</a:t>
            </a:r>
            <a:r>
              <a:rPr lang="en-US" sz="1000" i="1" dirty="0"/>
              <a:t> </a:t>
            </a:r>
            <a:r>
              <a:rPr lang="en-US" sz="1000" b="0" i="1" u="none" strike="noStrike" dirty="0">
                <a:solidFill>
                  <a:srgbClr val="000000"/>
                </a:solidFill>
                <a:effectLst/>
                <a:latin typeface="Calibri" panose="020F0502020204030204" pitchFamily="34" charset="0"/>
              </a:rPr>
              <a:t>healthy eating,</a:t>
            </a:r>
            <a:r>
              <a:rPr lang="en-US" sz="1000" i="1" dirty="0"/>
              <a:t> </a:t>
            </a:r>
            <a:r>
              <a:rPr lang="en-US" sz="1000" b="0" i="1" u="none" strike="noStrike" dirty="0">
                <a:solidFill>
                  <a:srgbClr val="000000"/>
                </a:solidFill>
                <a:effectLst/>
                <a:latin typeface="Calibri" panose="020F0502020204030204" pitchFamily="34" charset="0"/>
              </a:rPr>
              <a:t>technology,</a:t>
            </a:r>
            <a:r>
              <a:rPr lang="en-US" sz="1000" i="1" dirty="0"/>
              <a:t> </a:t>
            </a:r>
            <a:r>
              <a:rPr lang="en-US" sz="1000" b="0" i="1" u="none" strike="noStrike" dirty="0">
                <a:solidFill>
                  <a:srgbClr val="000000"/>
                </a:solidFill>
                <a:effectLst/>
                <a:latin typeface="Calibri" panose="020F0502020204030204" pitchFamily="34" charset="0"/>
              </a:rPr>
              <a:t>food,</a:t>
            </a:r>
            <a:r>
              <a:rPr lang="en-US" sz="1000" i="1" dirty="0"/>
              <a:t> </a:t>
            </a:r>
            <a:r>
              <a:rPr lang="en-US" sz="1000" b="0" i="1" u="none" strike="noStrike" dirty="0">
                <a:solidFill>
                  <a:srgbClr val="000000"/>
                </a:solidFill>
                <a:effectLst/>
                <a:latin typeface="Calibri" panose="020F0502020204030204" pitchFamily="34" charset="0"/>
              </a:rPr>
              <a:t>culture,</a:t>
            </a:r>
            <a:r>
              <a:rPr lang="en-US" sz="1000" i="1" dirty="0"/>
              <a:t> </a:t>
            </a:r>
            <a:r>
              <a:rPr lang="en-US" sz="1000" b="0" i="1" u="none" strike="noStrike" dirty="0">
                <a:solidFill>
                  <a:srgbClr val="000000"/>
                </a:solidFill>
                <a:effectLst/>
                <a:latin typeface="Calibri" panose="020F0502020204030204" pitchFamily="34" charset="0"/>
              </a:rPr>
              <a:t>travel,</a:t>
            </a:r>
            <a:r>
              <a:rPr lang="en-US" sz="1000" i="1" dirty="0"/>
              <a:t> </a:t>
            </a:r>
            <a:r>
              <a:rPr lang="en-US" sz="1000" b="0" i="1" u="none" strike="noStrike" dirty="0">
                <a:solidFill>
                  <a:srgbClr val="000000"/>
                </a:solidFill>
                <a:effectLst/>
                <a:latin typeface="Calibri" panose="020F0502020204030204" pitchFamily="34" charset="0"/>
              </a:rPr>
              <a:t>cooking</a:t>
            </a:r>
            <a:r>
              <a:rPr lang="en-US" sz="1000" i="1" dirty="0"/>
              <a:t> </a:t>
            </a:r>
          </a:p>
          <a:p>
            <a:pPr lvl="0"/>
            <a:endParaRPr lang="en-US" sz="1000" i="1" dirty="0"/>
          </a:p>
          <a:p>
            <a:pPr lvl="0"/>
            <a:r>
              <a:rPr lang="en-US" sz="1000" i="1" dirty="0"/>
              <a:t>Bottom Half categories: </a:t>
            </a:r>
            <a:r>
              <a:rPr lang="en-US" sz="1000" b="0" i="1" u="none" strike="noStrike" dirty="0">
                <a:solidFill>
                  <a:srgbClr val="000000"/>
                </a:solidFill>
                <a:effectLst/>
                <a:latin typeface="Calibri" panose="020F0502020204030204" pitchFamily="34" charset="0"/>
              </a:rPr>
              <a:t>soccer,</a:t>
            </a:r>
            <a:r>
              <a:rPr lang="en-US" sz="1000" i="1" dirty="0"/>
              <a:t> </a:t>
            </a:r>
            <a:r>
              <a:rPr lang="en-US" sz="1000" b="0" i="1" u="none" strike="noStrike" dirty="0">
                <a:solidFill>
                  <a:srgbClr val="000000"/>
                </a:solidFill>
                <a:effectLst/>
                <a:latin typeface="Calibri" panose="020F0502020204030204" pitchFamily="34" charset="0"/>
              </a:rPr>
              <a:t>education,</a:t>
            </a:r>
            <a:r>
              <a:rPr lang="en-US" sz="1000" i="1" dirty="0"/>
              <a:t> </a:t>
            </a:r>
            <a:r>
              <a:rPr lang="en-US" sz="1000" b="0" i="1" u="none" strike="noStrike" dirty="0">
                <a:solidFill>
                  <a:srgbClr val="000000"/>
                </a:solidFill>
                <a:effectLst/>
                <a:latin typeface="Calibri" panose="020F0502020204030204" pitchFamily="34" charset="0"/>
              </a:rPr>
              <a:t>fitness,</a:t>
            </a:r>
            <a:r>
              <a:rPr lang="en-US" sz="1000" i="1" dirty="0"/>
              <a:t> </a:t>
            </a:r>
            <a:r>
              <a:rPr lang="en-US" sz="1000" b="0" i="1" u="none" strike="noStrike" dirty="0">
                <a:solidFill>
                  <a:srgbClr val="000000"/>
                </a:solidFill>
                <a:effectLst/>
                <a:latin typeface="Calibri" panose="020F0502020204030204" pitchFamily="34" charset="0"/>
              </a:rPr>
              <a:t>studying,</a:t>
            </a:r>
            <a:r>
              <a:rPr lang="en-US" sz="1000" i="1" dirty="0"/>
              <a:t> </a:t>
            </a:r>
            <a:r>
              <a:rPr lang="en-US" sz="1000" b="0" i="1" u="none" strike="noStrike" dirty="0">
                <a:solidFill>
                  <a:srgbClr val="000000"/>
                </a:solidFill>
                <a:effectLst/>
                <a:latin typeface="Calibri" panose="020F0502020204030204" pitchFamily="34" charset="0"/>
              </a:rPr>
              <a:t>dogs,</a:t>
            </a:r>
            <a:r>
              <a:rPr lang="en-US" sz="1000" i="1" dirty="0"/>
              <a:t> </a:t>
            </a:r>
            <a:r>
              <a:rPr lang="en-US" sz="1000" b="0" i="1" u="none" strike="noStrike" dirty="0">
                <a:solidFill>
                  <a:srgbClr val="000000"/>
                </a:solidFill>
                <a:effectLst/>
                <a:latin typeface="Calibri" panose="020F0502020204030204" pitchFamily="34" charset="0"/>
              </a:rPr>
              <a:t>tennis,</a:t>
            </a:r>
            <a:r>
              <a:rPr lang="en-US" sz="1000" i="1" dirty="0"/>
              <a:t> </a:t>
            </a:r>
            <a:r>
              <a:rPr lang="en-US" sz="1000" b="0" i="1" u="none" strike="noStrike" dirty="0">
                <a:solidFill>
                  <a:srgbClr val="000000"/>
                </a:solidFill>
                <a:effectLst/>
                <a:latin typeface="Calibri" panose="020F0502020204030204" pitchFamily="34" charset="0"/>
              </a:rPr>
              <a:t>veganism,</a:t>
            </a:r>
            <a:r>
              <a:rPr lang="en-US" sz="1000" i="1" dirty="0"/>
              <a:t> </a:t>
            </a:r>
            <a:r>
              <a:rPr lang="en-US" sz="1000" b="0" i="1" u="none" strike="noStrike" dirty="0">
                <a:solidFill>
                  <a:srgbClr val="000000"/>
                </a:solidFill>
                <a:effectLst/>
                <a:latin typeface="Calibri" panose="020F0502020204030204" pitchFamily="34" charset="0"/>
              </a:rPr>
              <a:t>public, speaking</a:t>
            </a:r>
            <a:r>
              <a:rPr lang="en-US" sz="1000" i="1" dirty="0"/>
              <a:t> </a:t>
            </a:r>
          </a:p>
          <a:p>
            <a:pPr lvl="0"/>
            <a:endParaRPr lang="en-US" sz="1000" i="1" dirty="0"/>
          </a:p>
          <a:p>
            <a:pPr lvl="0"/>
            <a:r>
              <a:rPr lang="en-US" sz="1000" i="1" dirty="0"/>
              <a:t>Interrelation between categories: </a:t>
            </a:r>
            <a:r>
              <a:rPr lang="en-US" sz="1200" b="0" i="1" dirty="0">
                <a:solidFill>
                  <a:srgbClr val="D1D5DB"/>
                </a:solidFill>
                <a:effectLst/>
                <a:latin typeface="Söhne"/>
              </a:rPr>
              <a:t>The interrelation between categories is evident, as observed in the close correlation among travel, food, culture, and cooking. For instance, when a user expresses interest in travel-related content, it is highly likely that they would also explore categories such as culture, food, and cooking. Recognizing these connections can guide content recommendations and cross-promotions, providing users with a more seamless and enriching experience across related categories.</a:t>
            </a:r>
            <a:endParaRPr lang="en-US" sz="1000" i="1"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1000" b="0" i="1" dirty="0">
                <a:solidFill>
                  <a:srgbClr val="A100FF"/>
                </a:solidFill>
              </a:rPr>
              <a:t>Capitalize on popular categories driving engagement:</a:t>
            </a:r>
          </a:p>
          <a:p>
            <a:pPr lvl="0"/>
            <a:r>
              <a:rPr lang="en-US" sz="1000" b="0" i="1" dirty="0">
                <a:solidFill>
                  <a:srgbClr val="D1D5DB"/>
                </a:solidFill>
                <a:effectLst/>
                <a:latin typeface="Söhne"/>
              </a:rPr>
              <a:t>Social Buzz prioritizes content, and the top 5 categories reflect user preferences. To enhance user engagement, it is recommended to create and promote more content in these categories. For instance, implementing targeted ads in the Animals category—focused on animal products or animal shelters—can effectively reach users who own pets or are looking to adopt one. This approach not only improves user engagement but also contributes to a social cause by spreading awareness. These strategies aim to monetize engagement in popular categories, contributing to the company's financial success. By emphasizing what works well, the company can present a compelling case to potential investors during the IPO.</a:t>
            </a:r>
            <a:endParaRPr lang="en-US" sz="1000" b="0" i="1" dirty="0">
              <a:solidFill>
                <a:srgbClr val="A100FF"/>
              </a:solidFill>
              <a:effectLst/>
              <a:latin typeface="Söhne"/>
            </a:endParaRPr>
          </a:p>
          <a:p>
            <a:pPr lvl="0"/>
            <a:endParaRPr lang="en-US" sz="1000" b="0" i="1"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1" dirty="0">
                <a:solidFill>
                  <a:srgbClr val="A100FF"/>
                </a:solidFill>
              </a:rPr>
              <a:t>Modify Unpopular Categories: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1" dirty="0">
                <a:solidFill>
                  <a:srgbClr val="D1D5DB"/>
                </a:solidFill>
                <a:effectLst/>
                <a:latin typeface="Söhne"/>
              </a:rPr>
              <a:t>Observing the 16 unique categories, it's evident that certain subcategories could be consolidated for better organization. For example, Animals and Dogs, Tennis and Soccer, Studying and Public Speaking could be grouped under broader categories like Animals, Sports, and Personal Development, respectively. Restructuring categories allows for more accurate organization, and specific tags can be applied to posts for efficient content discovery. Gathering community feedback is essential during these changes to ensure alignment with user preferences and to introduce features that enhance the user experience.</a:t>
            </a:r>
            <a:endParaRPr lang="en-US" sz="1000" b="0" i="1" dirty="0">
              <a:solidFill>
                <a:srgbClr val="A100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1" dirty="0">
              <a:solidFill>
                <a:srgbClr val="A100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1" dirty="0">
                <a:solidFill>
                  <a:srgbClr val="A100FF"/>
                </a:solidFill>
              </a:rPr>
              <a:t>Personalized Content Recommendation:  </a:t>
            </a:r>
          </a:p>
          <a:p>
            <a:pPr lvl="0"/>
            <a:r>
              <a:rPr lang="en-US" sz="1000" b="0" i="1" dirty="0">
                <a:solidFill>
                  <a:srgbClr val="D1D5DB"/>
                </a:solidFill>
                <a:effectLst/>
                <a:latin typeface="Söhne"/>
              </a:rPr>
              <a:t>This recommendation aligns with the goal of improving user experience by delivering tailored content based on individual preferences. Encouraging exploration across different categories can potentially boost engagement. For example, by implementing a more sophisticated content curation algorithm, users may discover and engage with content beyond their usual preferences, contributing to a more enriching user experience.</a:t>
            </a:r>
            <a:endParaRPr lang="en-US" sz="1000" b="0" i="1"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jpe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1489" y="1687494"/>
            <a:ext cx="5482998" cy="6155531"/>
          </a:xfrm>
          <a:prstGeom prst="rect">
            <a:avLst/>
          </a:prstGeom>
        </p:spPr>
        <p:txBody>
          <a:bodyPr lIns="0" tIns="0" rIns="0" bIns="0" rtlCol="0" anchor="t">
            <a:spAutoFit/>
          </a:bodyPr>
          <a:lstStyle/>
          <a:p>
            <a:pPr algn="ctr"/>
            <a:r>
              <a:rPr lang="en-US" sz="8000" b="0" i="0" dirty="0">
                <a:solidFill>
                  <a:schemeClr val="bg1"/>
                </a:solidFill>
                <a:effectLst/>
                <a:latin typeface="Söhne"/>
              </a:rPr>
              <a:t>Content Insights &amp; Strategies for Social Buzz Growth</a:t>
            </a:r>
            <a:endParaRPr lang="en-US" sz="8000" spc="-105" dirty="0">
              <a:solidFill>
                <a:schemeClr val="bg1"/>
              </a:solidFill>
              <a:latin typeface="Graphik Regular" panose="020B050303020206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6620"/>
    </mc:Choice>
    <mc:Fallback xmlns="">
      <p:transition spd="slow" advTm="266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2000" advTm="27572"/>
    </mc:Choice>
    <mc:Fallback xmlns="">
      <p:transition spd="slow" advTm="2757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US"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A0567025-F991-410C-B8DB-AF17CD85C18E}"/>
              </a:ext>
            </a:extLst>
          </p:cNvPr>
          <p:cNvSpPr txBox="1"/>
          <p:nvPr/>
        </p:nvSpPr>
        <p:spPr>
          <a:xfrm>
            <a:off x="8991600" y="2727453"/>
            <a:ext cx="6610385" cy="4401205"/>
          </a:xfrm>
          <a:prstGeom prst="rect">
            <a:avLst/>
          </a:prstGeom>
          <a:noFill/>
        </p:spPr>
        <p:txBody>
          <a:bodyPr wrap="square" rtlCol="0">
            <a:spAutoFit/>
          </a:bodyPr>
          <a:lstStyle/>
          <a:p>
            <a:pPr algn="just"/>
            <a:r>
              <a:rPr lang="en-US" sz="2800" dirty="0">
                <a:latin typeface="Graphik Regular" panose="020B0503030202060203"/>
              </a:rPr>
              <a:t>Social Buzz, a content focused social media platform which scaled quicker than expected, needs to adapt quickly to a global scale </a:t>
            </a:r>
            <a:r>
              <a:rPr lang="en-US" sz="2800">
                <a:latin typeface="Graphik Regular" panose="020B0503030202060203"/>
              </a:rPr>
              <a:t>by managing </a:t>
            </a:r>
            <a:r>
              <a:rPr lang="en-US" sz="2800" dirty="0">
                <a:latin typeface="Graphik Regular" panose="020B0503030202060203"/>
              </a:rPr>
              <a:t>the massive amount of content being generated every day.</a:t>
            </a:r>
          </a:p>
          <a:p>
            <a:pPr algn="just"/>
            <a:endParaRPr lang="en-US" sz="2800" dirty="0">
              <a:latin typeface="Graphik Regular" panose="020B0503030202060203"/>
            </a:endParaRPr>
          </a:p>
          <a:p>
            <a:pPr marL="457200" indent="-457200" algn="just">
              <a:buFont typeface="Courier New" panose="02070309020205020404" pitchFamily="49" charset="0"/>
              <a:buChar char="o"/>
            </a:pPr>
            <a:r>
              <a:rPr lang="en-US" sz="2800" dirty="0">
                <a:latin typeface="Graphik Regular" panose="020B0503030202060203"/>
              </a:rPr>
              <a:t>An Audit of their big data practices</a:t>
            </a:r>
          </a:p>
          <a:p>
            <a:pPr marL="457200" indent="-457200" algn="just">
              <a:buFont typeface="Courier New" panose="02070309020205020404" pitchFamily="49" charset="0"/>
              <a:buChar char="o"/>
            </a:pPr>
            <a:r>
              <a:rPr lang="en-US" sz="2800" dirty="0">
                <a:latin typeface="Graphik Regular" panose="020B0503030202060203"/>
              </a:rPr>
              <a:t>Recommendations for a successful IPO </a:t>
            </a:r>
          </a:p>
          <a:p>
            <a:pPr marL="457200" indent="-457200" algn="just">
              <a:buFont typeface="Courier New" panose="02070309020205020404" pitchFamily="49" charset="0"/>
              <a:buChar char="o"/>
            </a:pPr>
            <a:r>
              <a:rPr lang="en-US" sz="2800" dirty="0">
                <a:latin typeface="Graphik Regular" panose="020B0503030202060203"/>
              </a:rPr>
              <a:t>Insights about the most popular content categories on their platform</a:t>
            </a:r>
          </a:p>
        </p:txBody>
      </p:sp>
    </p:spTree>
  </p:cSld>
  <p:clrMapOvr>
    <a:masterClrMapping/>
  </p:clrMapOvr>
  <mc:AlternateContent xmlns:mc="http://schemas.openxmlformats.org/markup-compatibility/2006" xmlns:p14="http://schemas.microsoft.com/office/powerpoint/2010/main">
    <mc:Choice Requires="p14">
      <p:transition spd="slow" p14:dur="2000" advTm="31194"/>
    </mc:Choice>
    <mc:Fallback xmlns="">
      <p:transition spd="slow" advTm="3119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46166A11-4AE3-45B4-9ED0-0C20A7AA3B82}"/>
              </a:ext>
            </a:extLst>
          </p:cNvPr>
          <p:cNvSpPr txBox="1"/>
          <p:nvPr/>
        </p:nvSpPr>
        <p:spPr>
          <a:xfrm>
            <a:off x="3069738" y="4961740"/>
            <a:ext cx="5921862" cy="4801314"/>
          </a:xfrm>
          <a:prstGeom prst="rect">
            <a:avLst/>
          </a:prstGeom>
          <a:noFill/>
        </p:spPr>
        <p:txBody>
          <a:bodyPr wrap="square" rtlCol="0">
            <a:spAutoFit/>
          </a:bodyPr>
          <a:lstStyle/>
          <a:p>
            <a:r>
              <a:rPr lang="en-US" sz="3600" b="1" dirty="0">
                <a:solidFill>
                  <a:schemeClr val="bg1"/>
                </a:solidFill>
                <a:latin typeface="Graphik Regular" panose="020B0503030202060203"/>
              </a:rPr>
              <a:t>Daily generated content over </a:t>
            </a:r>
            <a:r>
              <a:rPr lang="en-US" sz="3600" b="1" u="sng" dirty="0">
                <a:solidFill>
                  <a:schemeClr val="bg1"/>
                </a:solidFill>
                <a:latin typeface="Graphik Regular" panose="020B0503030202060203"/>
              </a:rPr>
              <a:t>100,000</a:t>
            </a:r>
            <a:r>
              <a:rPr lang="en-US" sz="3600" b="1" dirty="0">
                <a:solidFill>
                  <a:schemeClr val="bg1"/>
                </a:solidFill>
                <a:latin typeface="Graphik Regular" panose="020B0503030202060203"/>
              </a:rPr>
              <a:t> </a:t>
            </a:r>
          </a:p>
          <a:p>
            <a:endParaRPr lang="en-US" sz="3600" b="1" dirty="0">
              <a:solidFill>
                <a:schemeClr val="bg1"/>
              </a:solidFill>
              <a:latin typeface="Graphik Regular" panose="020B0503030202060203"/>
            </a:endParaRPr>
          </a:p>
          <a:p>
            <a:r>
              <a:rPr lang="en-US" sz="3600" b="1" dirty="0">
                <a:solidFill>
                  <a:schemeClr val="bg1"/>
                </a:solidFill>
                <a:latin typeface="Graphik Regular" panose="020B0503030202060203"/>
              </a:rPr>
              <a:t>With </a:t>
            </a:r>
            <a:r>
              <a:rPr lang="en-US" sz="3600" b="1" u="sng" dirty="0">
                <a:solidFill>
                  <a:schemeClr val="bg1"/>
                </a:solidFill>
                <a:latin typeface="Graphik Regular" panose="020B0503030202060203"/>
              </a:rPr>
              <a:t>500 Million</a:t>
            </a:r>
            <a:r>
              <a:rPr lang="en-US" sz="3600" b="1" dirty="0">
                <a:solidFill>
                  <a:schemeClr val="bg1"/>
                </a:solidFill>
                <a:latin typeface="Graphik Regular" panose="020B0503030202060203"/>
              </a:rPr>
              <a:t> active users each month</a:t>
            </a:r>
          </a:p>
          <a:p>
            <a:endParaRPr lang="en-US" sz="3000" b="1" dirty="0">
              <a:solidFill>
                <a:schemeClr val="bg1"/>
              </a:solidFill>
              <a:latin typeface="Graphik Regular" panose="020B0503030202060203"/>
            </a:endParaRPr>
          </a:p>
          <a:p>
            <a:r>
              <a:rPr lang="en-US" sz="2400" dirty="0">
                <a:solidFill>
                  <a:schemeClr val="bg1"/>
                </a:solidFill>
                <a:latin typeface="Graphik Regular" panose="020B0503030202060203"/>
              </a:rPr>
              <a:t>But how to capitalize on this opportunity ?</a:t>
            </a:r>
          </a:p>
          <a:p>
            <a:endParaRPr lang="en-US" sz="2400" dirty="0">
              <a:solidFill>
                <a:schemeClr val="bg1"/>
              </a:solidFill>
              <a:latin typeface="Graphik Regular" panose="020B0503030202060203"/>
            </a:endParaRPr>
          </a:p>
          <a:p>
            <a:r>
              <a:rPr lang="en-US" sz="2400" u="sng" dirty="0">
                <a:solidFill>
                  <a:schemeClr val="bg1"/>
                </a:solidFill>
                <a:latin typeface="Graphik Regular" panose="020B0503030202060203"/>
              </a:rPr>
              <a:t>Analysis to identify Social Buzz’s top 5 most popular content categories</a:t>
            </a:r>
          </a:p>
        </p:txBody>
      </p:sp>
    </p:spTree>
  </p:cSld>
  <p:clrMapOvr>
    <a:masterClrMapping/>
  </p:clrMapOvr>
  <mc:AlternateContent xmlns:mc="http://schemas.openxmlformats.org/markup-compatibility/2006" xmlns:p14="http://schemas.microsoft.com/office/powerpoint/2010/main">
    <mc:Choice Requires="p14">
      <p:transition spd="slow" p14:dur="2000" advTm="29545"/>
    </mc:Choice>
    <mc:Fallback xmlns="">
      <p:transition spd="slow" advTm="2954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D515BA43-2E17-4C52-B473-1AE2DAED5F3D}"/>
              </a:ext>
            </a:extLst>
          </p:cNvPr>
          <p:cNvSpPr txBox="1"/>
          <p:nvPr/>
        </p:nvSpPr>
        <p:spPr>
          <a:xfrm>
            <a:off x="14153108" y="1758455"/>
            <a:ext cx="3379477" cy="1200329"/>
          </a:xfrm>
          <a:prstGeom prst="rect">
            <a:avLst/>
          </a:prstGeom>
          <a:noFill/>
        </p:spPr>
        <p:txBody>
          <a:bodyPr wrap="square" rtlCol="0">
            <a:spAutoFit/>
          </a:bodyPr>
          <a:lstStyle/>
          <a:p>
            <a:r>
              <a:rPr lang="en-US" sz="2400" b="1" dirty="0">
                <a:latin typeface="Graphik Regular" panose="020B0503030202060203"/>
              </a:rPr>
              <a:t>Andrew Fleming</a:t>
            </a:r>
          </a:p>
          <a:p>
            <a:r>
              <a:rPr lang="en-US" sz="2400" dirty="0">
                <a:latin typeface="Graphik Regular" panose="020B0503030202060203"/>
              </a:rPr>
              <a:t>Chief Technology Architect</a:t>
            </a:r>
          </a:p>
        </p:txBody>
      </p:sp>
      <p:sp>
        <p:nvSpPr>
          <p:cNvPr id="33" name="TextBox 32">
            <a:extLst>
              <a:ext uri="{FF2B5EF4-FFF2-40B4-BE49-F238E27FC236}">
                <a16:creationId xmlns:a16="http://schemas.microsoft.com/office/drawing/2014/main" id="{4B75F21A-FFB5-435D-B38E-CB697EEE90DB}"/>
              </a:ext>
            </a:extLst>
          </p:cNvPr>
          <p:cNvSpPr txBox="1"/>
          <p:nvPr/>
        </p:nvSpPr>
        <p:spPr>
          <a:xfrm>
            <a:off x="14153108" y="4715701"/>
            <a:ext cx="3379477" cy="830997"/>
          </a:xfrm>
          <a:prstGeom prst="rect">
            <a:avLst/>
          </a:prstGeom>
          <a:noFill/>
        </p:spPr>
        <p:txBody>
          <a:bodyPr wrap="square" rtlCol="0">
            <a:spAutoFit/>
          </a:bodyPr>
          <a:lstStyle/>
          <a:p>
            <a:r>
              <a:rPr lang="en-US" sz="2400" b="1" dirty="0">
                <a:latin typeface="Graphik Regular" panose="020B0503030202060203"/>
              </a:rPr>
              <a:t>Marcus Rompton</a:t>
            </a:r>
          </a:p>
          <a:p>
            <a:r>
              <a:rPr lang="en-US" sz="2400" dirty="0">
                <a:latin typeface="Graphik Regular" panose="020B0503030202060203"/>
              </a:rPr>
              <a:t>Senior Principal</a:t>
            </a:r>
          </a:p>
        </p:txBody>
      </p:sp>
      <p:sp>
        <p:nvSpPr>
          <p:cNvPr id="34" name="TextBox 33">
            <a:extLst>
              <a:ext uri="{FF2B5EF4-FFF2-40B4-BE49-F238E27FC236}">
                <a16:creationId xmlns:a16="http://schemas.microsoft.com/office/drawing/2014/main" id="{B3D5C246-B175-445D-8474-73CBBD7C4229}"/>
              </a:ext>
            </a:extLst>
          </p:cNvPr>
          <p:cNvSpPr txBox="1"/>
          <p:nvPr/>
        </p:nvSpPr>
        <p:spPr>
          <a:xfrm>
            <a:off x="14153108" y="7660887"/>
            <a:ext cx="3379477" cy="830997"/>
          </a:xfrm>
          <a:prstGeom prst="rect">
            <a:avLst/>
          </a:prstGeom>
          <a:noFill/>
        </p:spPr>
        <p:txBody>
          <a:bodyPr wrap="square" rtlCol="0">
            <a:spAutoFit/>
          </a:bodyPr>
          <a:lstStyle/>
          <a:p>
            <a:r>
              <a:rPr lang="en-US" sz="2400" b="1" dirty="0">
                <a:latin typeface="Graphik Regular" panose="020B0503030202060203"/>
              </a:rPr>
              <a:t>Nayan Kadhre</a:t>
            </a:r>
          </a:p>
          <a:p>
            <a:r>
              <a:rPr lang="en-US" sz="2400" dirty="0">
                <a:latin typeface="Graphik Regular" panose="020B0503030202060203"/>
              </a:rPr>
              <a:t>Data Analyst</a:t>
            </a:r>
          </a:p>
        </p:txBody>
      </p:sp>
      <p:grpSp>
        <p:nvGrpSpPr>
          <p:cNvPr id="35" name="Group 34">
            <a:extLst>
              <a:ext uri="{FF2B5EF4-FFF2-40B4-BE49-F238E27FC236}">
                <a16:creationId xmlns:a16="http://schemas.microsoft.com/office/drawing/2014/main" id="{9DDE1EB1-BC9E-471F-B864-6BBC9BC996F5}"/>
              </a:ext>
            </a:extLst>
          </p:cNvPr>
          <p:cNvGrpSpPr>
            <a:grpSpLocks noChangeAspect="1"/>
          </p:cNvGrpSpPr>
          <p:nvPr/>
        </p:nvGrpSpPr>
        <p:grpSpPr>
          <a:xfrm>
            <a:off x="11648494" y="1270731"/>
            <a:ext cx="2085137" cy="2085137"/>
            <a:chOff x="0" y="0"/>
            <a:chExt cx="6350000" cy="6350000"/>
          </a:xfrm>
        </p:grpSpPr>
        <p:sp>
          <p:nvSpPr>
            <p:cNvPr id="49" name="Freeform 17">
              <a:extLst>
                <a:ext uri="{FF2B5EF4-FFF2-40B4-BE49-F238E27FC236}">
                  <a16:creationId xmlns:a16="http://schemas.microsoft.com/office/drawing/2014/main" id="{493E4FE1-D55D-4F5D-9FA8-20069775D95A}"/>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grpSp>
        <p:nvGrpSpPr>
          <p:cNvPr id="36" name="Group 35">
            <a:extLst>
              <a:ext uri="{FF2B5EF4-FFF2-40B4-BE49-F238E27FC236}">
                <a16:creationId xmlns:a16="http://schemas.microsoft.com/office/drawing/2014/main" id="{421945B6-28C4-40D8-8A2B-E0B24F499B04}"/>
              </a:ext>
            </a:extLst>
          </p:cNvPr>
          <p:cNvGrpSpPr>
            <a:grpSpLocks noChangeAspect="1"/>
          </p:cNvGrpSpPr>
          <p:nvPr/>
        </p:nvGrpSpPr>
        <p:grpSpPr>
          <a:xfrm>
            <a:off x="11234212" y="1050857"/>
            <a:ext cx="2187334" cy="2123082"/>
            <a:chOff x="-23042" y="66269"/>
            <a:chExt cx="6542159" cy="6349987"/>
          </a:xfrm>
        </p:grpSpPr>
        <p:sp>
          <p:nvSpPr>
            <p:cNvPr id="47" name="Freeform 19">
              <a:extLst>
                <a:ext uri="{FF2B5EF4-FFF2-40B4-BE49-F238E27FC236}">
                  <a16:creationId xmlns:a16="http://schemas.microsoft.com/office/drawing/2014/main" id="{E56A8F20-8A22-4568-A7F0-4239068D9065}"/>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dirty="0"/>
            </a:p>
          </p:txBody>
        </p:sp>
        <p:sp>
          <p:nvSpPr>
            <p:cNvPr id="48" name="Freeform 20">
              <a:extLst>
                <a:ext uri="{FF2B5EF4-FFF2-40B4-BE49-F238E27FC236}">
                  <a16:creationId xmlns:a16="http://schemas.microsoft.com/office/drawing/2014/main" id="{143CE14B-B517-44A0-A682-D36AD46BFF9D}"/>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grpSp>
        <p:nvGrpSpPr>
          <p:cNvPr id="37" name="Group 36">
            <a:extLst>
              <a:ext uri="{FF2B5EF4-FFF2-40B4-BE49-F238E27FC236}">
                <a16:creationId xmlns:a16="http://schemas.microsoft.com/office/drawing/2014/main" id="{DD0B9527-141B-4961-BBFF-D09DBF4ADC9A}"/>
              </a:ext>
            </a:extLst>
          </p:cNvPr>
          <p:cNvGrpSpPr>
            <a:grpSpLocks noChangeAspect="1"/>
          </p:cNvGrpSpPr>
          <p:nvPr/>
        </p:nvGrpSpPr>
        <p:grpSpPr>
          <a:xfrm>
            <a:off x="11648494" y="4221947"/>
            <a:ext cx="2085137" cy="2085137"/>
            <a:chOff x="0" y="0"/>
            <a:chExt cx="6350000" cy="6350000"/>
          </a:xfrm>
        </p:grpSpPr>
        <p:sp>
          <p:nvSpPr>
            <p:cNvPr id="46" name="Freeform 22">
              <a:extLst>
                <a:ext uri="{FF2B5EF4-FFF2-40B4-BE49-F238E27FC236}">
                  <a16:creationId xmlns:a16="http://schemas.microsoft.com/office/drawing/2014/main" id="{FEA37226-2F96-4CA1-A502-5F37E8092250}"/>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dirty="0"/>
            </a:p>
          </p:txBody>
        </p:sp>
      </p:grpSp>
      <p:grpSp>
        <p:nvGrpSpPr>
          <p:cNvPr id="38" name="Group 37">
            <a:extLst>
              <a:ext uri="{FF2B5EF4-FFF2-40B4-BE49-F238E27FC236}">
                <a16:creationId xmlns:a16="http://schemas.microsoft.com/office/drawing/2014/main" id="{B1E05194-27F4-48F7-960B-2FAA52253B6A}"/>
              </a:ext>
            </a:extLst>
          </p:cNvPr>
          <p:cNvGrpSpPr>
            <a:grpSpLocks noChangeAspect="1"/>
          </p:cNvGrpSpPr>
          <p:nvPr/>
        </p:nvGrpSpPr>
        <p:grpSpPr>
          <a:xfrm>
            <a:off x="11234212" y="4002073"/>
            <a:ext cx="2187334" cy="2123082"/>
            <a:chOff x="-23042" y="66269"/>
            <a:chExt cx="6542158" cy="6349987"/>
          </a:xfrm>
        </p:grpSpPr>
        <p:sp>
          <p:nvSpPr>
            <p:cNvPr id="44" name="Freeform 24">
              <a:extLst>
                <a:ext uri="{FF2B5EF4-FFF2-40B4-BE49-F238E27FC236}">
                  <a16:creationId xmlns:a16="http://schemas.microsoft.com/office/drawing/2014/main" id="{1C693707-8212-4510-AA76-AB8329CB8ED6}"/>
                </a:ext>
              </a:extLst>
            </p:cNvPr>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txBody>
            <a:bodyPr/>
            <a:lstStyle/>
            <a:p>
              <a:endParaRPr lang="en-US"/>
            </a:p>
          </p:txBody>
        </p:sp>
        <p:sp>
          <p:nvSpPr>
            <p:cNvPr id="45" name="Freeform 25">
              <a:extLst>
                <a:ext uri="{FF2B5EF4-FFF2-40B4-BE49-F238E27FC236}">
                  <a16:creationId xmlns:a16="http://schemas.microsoft.com/office/drawing/2014/main" id="{A9DBF084-4A87-4599-BAEB-D044C7DBC1DA}"/>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grpSp>
        <p:nvGrpSpPr>
          <p:cNvPr id="39" name="Group 38">
            <a:extLst>
              <a:ext uri="{FF2B5EF4-FFF2-40B4-BE49-F238E27FC236}">
                <a16:creationId xmlns:a16="http://schemas.microsoft.com/office/drawing/2014/main" id="{332346BE-5EA2-43F6-8172-E5E097BB0260}"/>
              </a:ext>
            </a:extLst>
          </p:cNvPr>
          <p:cNvGrpSpPr>
            <a:grpSpLocks noChangeAspect="1"/>
          </p:cNvGrpSpPr>
          <p:nvPr/>
        </p:nvGrpSpPr>
        <p:grpSpPr>
          <a:xfrm>
            <a:off x="11648494" y="7173163"/>
            <a:ext cx="2085137" cy="2085137"/>
            <a:chOff x="0" y="0"/>
            <a:chExt cx="6350000" cy="6350000"/>
          </a:xfrm>
        </p:grpSpPr>
        <p:sp>
          <p:nvSpPr>
            <p:cNvPr id="43" name="Freeform 27">
              <a:extLst>
                <a:ext uri="{FF2B5EF4-FFF2-40B4-BE49-F238E27FC236}">
                  <a16:creationId xmlns:a16="http://schemas.microsoft.com/office/drawing/2014/main" id="{42A54A9A-722F-49EB-88CD-D538F87881FC}"/>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dirty="0"/>
            </a:p>
          </p:txBody>
        </p:sp>
      </p:grpSp>
      <p:grpSp>
        <p:nvGrpSpPr>
          <p:cNvPr id="40" name="Group 39">
            <a:extLst>
              <a:ext uri="{FF2B5EF4-FFF2-40B4-BE49-F238E27FC236}">
                <a16:creationId xmlns:a16="http://schemas.microsoft.com/office/drawing/2014/main" id="{3722559D-AC4C-4110-95FE-FE22283F2EBF}"/>
              </a:ext>
            </a:extLst>
          </p:cNvPr>
          <p:cNvGrpSpPr>
            <a:grpSpLocks noChangeAspect="1"/>
          </p:cNvGrpSpPr>
          <p:nvPr/>
        </p:nvGrpSpPr>
        <p:grpSpPr>
          <a:xfrm>
            <a:off x="11234212" y="6953289"/>
            <a:ext cx="2187334" cy="2123082"/>
            <a:chOff x="-23042" y="66269"/>
            <a:chExt cx="6542159" cy="6349987"/>
          </a:xfrm>
        </p:grpSpPr>
        <p:sp>
          <p:nvSpPr>
            <p:cNvPr id="41" name="Freeform 29">
              <a:extLst>
                <a:ext uri="{FF2B5EF4-FFF2-40B4-BE49-F238E27FC236}">
                  <a16:creationId xmlns:a16="http://schemas.microsoft.com/office/drawing/2014/main" id="{9B782022-A2A7-46C0-BEBA-215CA420AF79}"/>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dirty="0"/>
            </a:p>
          </p:txBody>
        </p:sp>
        <p:sp>
          <p:nvSpPr>
            <p:cNvPr id="42" name="Freeform 30">
              <a:extLst>
                <a:ext uri="{FF2B5EF4-FFF2-40B4-BE49-F238E27FC236}">
                  <a16:creationId xmlns:a16="http://schemas.microsoft.com/office/drawing/2014/main" id="{FADF53F1-3AEC-4BBE-A010-1753DA011B09}"/>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spTree>
  </p:cSld>
  <p:clrMapOvr>
    <a:masterClrMapping/>
  </p:clrMapOvr>
  <mc:AlternateContent xmlns:mc="http://schemas.openxmlformats.org/markup-compatibility/2006" xmlns:p14="http://schemas.microsoft.com/office/powerpoint/2010/main">
    <mc:Choice Requires="p14">
      <p:transition spd="slow" p14:dur="2000" advTm="17007"/>
    </mc:Choice>
    <mc:Fallback xmlns="">
      <p:transition spd="slow" advTm="1700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B711C203-C419-4632-9EC5-20ED1E4FB359}"/>
              </a:ext>
            </a:extLst>
          </p:cNvPr>
          <p:cNvSpPr txBox="1"/>
          <p:nvPr/>
        </p:nvSpPr>
        <p:spPr>
          <a:xfrm>
            <a:off x="3943203" y="1612566"/>
            <a:ext cx="2740253" cy="461665"/>
          </a:xfrm>
          <a:prstGeom prst="rect">
            <a:avLst/>
          </a:prstGeom>
          <a:noFill/>
        </p:spPr>
        <p:txBody>
          <a:bodyPr wrap="square" rtlCol="0">
            <a:spAutoFit/>
          </a:bodyPr>
          <a:lstStyle/>
          <a:p>
            <a:r>
              <a:rPr lang="en-US" sz="2400" b="1" dirty="0">
                <a:solidFill>
                  <a:schemeClr val="bg1"/>
                </a:solidFill>
                <a:latin typeface="Graphik Regular" panose="020B0503030202060203"/>
              </a:rPr>
              <a:t>Data Understanding</a:t>
            </a:r>
            <a:endParaRPr lang="en-US" b="1" dirty="0">
              <a:solidFill>
                <a:schemeClr val="bg1"/>
              </a:solidFill>
              <a:latin typeface="Graphik Regular" panose="020B0503030202060203"/>
            </a:endParaRPr>
          </a:p>
        </p:txBody>
      </p:sp>
      <p:sp>
        <p:nvSpPr>
          <p:cNvPr id="40" name="TextBox 39">
            <a:extLst>
              <a:ext uri="{FF2B5EF4-FFF2-40B4-BE49-F238E27FC236}">
                <a16:creationId xmlns:a16="http://schemas.microsoft.com/office/drawing/2014/main" id="{EFD259A8-0365-45D6-8623-3D7F1977D790}"/>
              </a:ext>
            </a:extLst>
          </p:cNvPr>
          <p:cNvSpPr txBox="1"/>
          <p:nvPr/>
        </p:nvSpPr>
        <p:spPr>
          <a:xfrm>
            <a:off x="5820310" y="3228250"/>
            <a:ext cx="2740253" cy="461665"/>
          </a:xfrm>
          <a:prstGeom prst="rect">
            <a:avLst/>
          </a:prstGeom>
          <a:noFill/>
        </p:spPr>
        <p:txBody>
          <a:bodyPr wrap="square" rtlCol="0">
            <a:spAutoFit/>
          </a:bodyPr>
          <a:lstStyle/>
          <a:p>
            <a:r>
              <a:rPr lang="en-US" sz="2400" b="1" dirty="0">
                <a:solidFill>
                  <a:schemeClr val="bg1"/>
                </a:solidFill>
                <a:latin typeface="Graphik Regular" panose="020B0503030202060203"/>
              </a:rPr>
              <a:t>Data Cleaning</a:t>
            </a:r>
            <a:endParaRPr lang="en-US" b="1" dirty="0">
              <a:solidFill>
                <a:schemeClr val="bg1"/>
              </a:solidFill>
              <a:latin typeface="Graphik Regular" panose="020B0503030202060203"/>
            </a:endParaRPr>
          </a:p>
        </p:txBody>
      </p:sp>
      <p:sp>
        <p:nvSpPr>
          <p:cNvPr id="41" name="TextBox 40">
            <a:extLst>
              <a:ext uri="{FF2B5EF4-FFF2-40B4-BE49-F238E27FC236}">
                <a16:creationId xmlns:a16="http://schemas.microsoft.com/office/drawing/2014/main" id="{FC995A66-A78D-4DDE-88AD-8A830A7C24F9}"/>
              </a:ext>
            </a:extLst>
          </p:cNvPr>
          <p:cNvSpPr txBox="1"/>
          <p:nvPr/>
        </p:nvSpPr>
        <p:spPr>
          <a:xfrm>
            <a:off x="7655863" y="4837772"/>
            <a:ext cx="2740253" cy="461665"/>
          </a:xfrm>
          <a:prstGeom prst="rect">
            <a:avLst/>
          </a:prstGeom>
          <a:noFill/>
        </p:spPr>
        <p:txBody>
          <a:bodyPr wrap="square" rtlCol="0">
            <a:spAutoFit/>
          </a:bodyPr>
          <a:lstStyle/>
          <a:p>
            <a:r>
              <a:rPr lang="en-US" sz="2400" b="1" dirty="0">
                <a:solidFill>
                  <a:schemeClr val="bg1"/>
                </a:solidFill>
                <a:latin typeface="Graphik Regular" panose="020B0503030202060203"/>
              </a:rPr>
              <a:t>Data Modeling</a:t>
            </a:r>
            <a:endParaRPr lang="en-US" b="1" dirty="0">
              <a:solidFill>
                <a:schemeClr val="bg1"/>
              </a:solidFill>
              <a:latin typeface="Graphik Regular" panose="020B0503030202060203"/>
            </a:endParaRPr>
          </a:p>
        </p:txBody>
      </p:sp>
      <p:sp>
        <p:nvSpPr>
          <p:cNvPr id="42" name="TextBox 41">
            <a:extLst>
              <a:ext uri="{FF2B5EF4-FFF2-40B4-BE49-F238E27FC236}">
                <a16:creationId xmlns:a16="http://schemas.microsoft.com/office/drawing/2014/main" id="{501BFAA4-758C-4572-93DD-50BD76B22142}"/>
              </a:ext>
            </a:extLst>
          </p:cNvPr>
          <p:cNvSpPr txBox="1"/>
          <p:nvPr/>
        </p:nvSpPr>
        <p:spPr>
          <a:xfrm>
            <a:off x="11386399" y="8068110"/>
            <a:ext cx="2740253" cy="461665"/>
          </a:xfrm>
          <a:prstGeom prst="rect">
            <a:avLst/>
          </a:prstGeom>
          <a:noFill/>
        </p:spPr>
        <p:txBody>
          <a:bodyPr wrap="square" rtlCol="0">
            <a:spAutoFit/>
          </a:bodyPr>
          <a:lstStyle/>
          <a:p>
            <a:r>
              <a:rPr lang="en-US" sz="2400" b="1" dirty="0">
                <a:solidFill>
                  <a:schemeClr val="bg1"/>
                </a:solidFill>
                <a:latin typeface="Graphik Regular" panose="020B0503030202060203"/>
              </a:rPr>
              <a:t>Uncover Insights</a:t>
            </a:r>
            <a:endParaRPr lang="en-US" b="1" dirty="0">
              <a:solidFill>
                <a:schemeClr val="bg1"/>
              </a:solidFill>
              <a:latin typeface="Graphik Regular" panose="020B0503030202060203"/>
            </a:endParaRPr>
          </a:p>
        </p:txBody>
      </p:sp>
      <p:sp>
        <p:nvSpPr>
          <p:cNvPr id="43" name="TextBox 42">
            <a:extLst>
              <a:ext uri="{FF2B5EF4-FFF2-40B4-BE49-F238E27FC236}">
                <a16:creationId xmlns:a16="http://schemas.microsoft.com/office/drawing/2014/main" id="{2DC05C91-3B2C-4C84-B064-2B9CCBB5EC69}"/>
              </a:ext>
            </a:extLst>
          </p:cNvPr>
          <p:cNvSpPr txBox="1"/>
          <p:nvPr/>
        </p:nvSpPr>
        <p:spPr>
          <a:xfrm>
            <a:off x="9543391" y="6456022"/>
            <a:ext cx="2740253" cy="461665"/>
          </a:xfrm>
          <a:prstGeom prst="rect">
            <a:avLst/>
          </a:prstGeom>
          <a:noFill/>
        </p:spPr>
        <p:txBody>
          <a:bodyPr wrap="square" rtlCol="0">
            <a:spAutoFit/>
          </a:bodyPr>
          <a:lstStyle/>
          <a:p>
            <a:r>
              <a:rPr lang="en-US" sz="2400" b="1" dirty="0">
                <a:solidFill>
                  <a:schemeClr val="bg1"/>
                </a:solidFill>
                <a:latin typeface="Graphik Regular" panose="020B0503030202060203"/>
              </a:rPr>
              <a:t>Data Analysis</a:t>
            </a:r>
            <a:endParaRPr lang="en-US" b="1" dirty="0">
              <a:solidFill>
                <a:schemeClr val="bg1"/>
              </a:solidFill>
              <a:latin typeface="Graphik Regular" panose="020B0503030202060203"/>
            </a:endParaRPr>
          </a:p>
        </p:txBody>
      </p:sp>
    </p:spTree>
  </p:cSld>
  <p:clrMapOvr>
    <a:masterClrMapping/>
  </p:clrMapOvr>
  <mc:AlternateContent xmlns:mc="http://schemas.openxmlformats.org/markup-compatibility/2006" xmlns:p14="http://schemas.microsoft.com/office/powerpoint/2010/main">
    <mc:Choice Requires="p14">
      <p:transition spd="slow" p14:dur="2000" advTm="69330"/>
    </mc:Choice>
    <mc:Fallback xmlns="">
      <p:transition spd="slow" advTm="6933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pic>
        <p:nvPicPr>
          <p:cNvPr id="16" name="Picture 12">
            <a:extLst>
              <a:ext uri="{FF2B5EF4-FFF2-40B4-BE49-F238E27FC236}">
                <a16:creationId xmlns:a16="http://schemas.microsoft.com/office/drawing/2014/main" id="{568F87DC-52AB-4138-8CFB-B636C2E8BF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2082041" y="2705100"/>
            <a:ext cx="3062454" cy="3068983"/>
          </a:xfrm>
          <a:prstGeom prst="rect">
            <a:avLst/>
          </a:prstGeom>
        </p:spPr>
      </p:pic>
      <p:pic>
        <p:nvPicPr>
          <p:cNvPr id="18" name="Picture 12">
            <a:extLst>
              <a:ext uri="{FF2B5EF4-FFF2-40B4-BE49-F238E27FC236}">
                <a16:creationId xmlns:a16="http://schemas.microsoft.com/office/drawing/2014/main" id="{3D5F456F-485F-4A17-9F74-35338CFD34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7227065" y="2705099"/>
            <a:ext cx="3062454" cy="3068983"/>
          </a:xfrm>
          <a:prstGeom prst="rect">
            <a:avLst/>
          </a:prstGeom>
        </p:spPr>
      </p:pic>
      <p:pic>
        <p:nvPicPr>
          <p:cNvPr id="19" name="Picture 12">
            <a:extLst>
              <a:ext uri="{FF2B5EF4-FFF2-40B4-BE49-F238E27FC236}">
                <a16:creationId xmlns:a16="http://schemas.microsoft.com/office/drawing/2014/main" id="{BF449B2D-A38E-4E54-A530-1D5D65E0C9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12625224" y="2705099"/>
            <a:ext cx="3062454" cy="3068983"/>
          </a:xfrm>
          <a:prstGeom prst="rect">
            <a:avLst/>
          </a:prstGeom>
        </p:spPr>
      </p:pic>
      <p:sp>
        <p:nvSpPr>
          <p:cNvPr id="20" name="TextBox 19">
            <a:extLst>
              <a:ext uri="{FF2B5EF4-FFF2-40B4-BE49-F238E27FC236}">
                <a16:creationId xmlns:a16="http://schemas.microsoft.com/office/drawing/2014/main" id="{BF8A2E98-8D79-4A5E-BF60-D6794A667A90}"/>
              </a:ext>
            </a:extLst>
          </p:cNvPr>
          <p:cNvSpPr txBox="1"/>
          <p:nvPr/>
        </p:nvSpPr>
        <p:spPr>
          <a:xfrm>
            <a:off x="3381650" y="6617035"/>
            <a:ext cx="463236" cy="646331"/>
          </a:xfrm>
          <a:prstGeom prst="rect">
            <a:avLst/>
          </a:prstGeom>
          <a:noFill/>
        </p:spPr>
        <p:txBody>
          <a:bodyPr wrap="square" rtlCol="0">
            <a:spAutoFit/>
          </a:bodyPr>
          <a:lstStyle/>
          <a:p>
            <a:r>
              <a:rPr lang="en-US" sz="3600" dirty="0">
                <a:solidFill>
                  <a:schemeClr val="bg1"/>
                </a:solidFill>
                <a:latin typeface="Graphik Regular" panose="020B0503030202060203"/>
              </a:rPr>
              <a:t>1</a:t>
            </a:r>
          </a:p>
        </p:txBody>
      </p:sp>
      <p:sp>
        <p:nvSpPr>
          <p:cNvPr id="21" name="TextBox 20">
            <a:extLst>
              <a:ext uri="{FF2B5EF4-FFF2-40B4-BE49-F238E27FC236}">
                <a16:creationId xmlns:a16="http://schemas.microsoft.com/office/drawing/2014/main" id="{38E3A05F-F253-4412-BD83-B8A7C97B76CF}"/>
              </a:ext>
            </a:extLst>
          </p:cNvPr>
          <p:cNvSpPr txBox="1"/>
          <p:nvPr/>
        </p:nvSpPr>
        <p:spPr>
          <a:xfrm>
            <a:off x="8526674" y="6617035"/>
            <a:ext cx="463236" cy="646331"/>
          </a:xfrm>
          <a:prstGeom prst="rect">
            <a:avLst/>
          </a:prstGeom>
          <a:noFill/>
        </p:spPr>
        <p:txBody>
          <a:bodyPr wrap="square" rtlCol="0">
            <a:spAutoFit/>
          </a:bodyPr>
          <a:lstStyle/>
          <a:p>
            <a:r>
              <a:rPr lang="en-US" sz="3600" dirty="0">
                <a:solidFill>
                  <a:schemeClr val="bg1"/>
                </a:solidFill>
                <a:latin typeface="Graphik Regular" panose="020B0503030202060203"/>
              </a:rPr>
              <a:t>2</a:t>
            </a:r>
          </a:p>
        </p:txBody>
      </p:sp>
      <p:sp>
        <p:nvSpPr>
          <p:cNvPr id="22" name="TextBox 21">
            <a:extLst>
              <a:ext uri="{FF2B5EF4-FFF2-40B4-BE49-F238E27FC236}">
                <a16:creationId xmlns:a16="http://schemas.microsoft.com/office/drawing/2014/main" id="{F72A65D3-9A0B-4BC4-BB07-4701547CA477}"/>
              </a:ext>
            </a:extLst>
          </p:cNvPr>
          <p:cNvSpPr txBox="1"/>
          <p:nvPr/>
        </p:nvSpPr>
        <p:spPr>
          <a:xfrm>
            <a:off x="13924833" y="6617035"/>
            <a:ext cx="463236" cy="646331"/>
          </a:xfrm>
          <a:prstGeom prst="rect">
            <a:avLst/>
          </a:prstGeom>
          <a:noFill/>
        </p:spPr>
        <p:txBody>
          <a:bodyPr wrap="square" rtlCol="0">
            <a:spAutoFit/>
          </a:bodyPr>
          <a:lstStyle/>
          <a:p>
            <a:r>
              <a:rPr lang="en-US" sz="3600" dirty="0">
                <a:solidFill>
                  <a:schemeClr val="bg1"/>
                </a:solidFill>
                <a:latin typeface="Graphik Regular" panose="020B0503030202060203"/>
              </a:rPr>
              <a:t>3</a:t>
            </a:r>
          </a:p>
        </p:txBody>
      </p:sp>
      <p:sp>
        <p:nvSpPr>
          <p:cNvPr id="23" name="TextBox 22">
            <a:extLst>
              <a:ext uri="{FF2B5EF4-FFF2-40B4-BE49-F238E27FC236}">
                <a16:creationId xmlns:a16="http://schemas.microsoft.com/office/drawing/2014/main" id="{C606845D-EE83-4138-B123-5F532FC56E12}"/>
              </a:ext>
            </a:extLst>
          </p:cNvPr>
          <p:cNvSpPr txBox="1"/>
          <p:nvPr/>
        </p:nvSpPr>
        <p:spPr>
          <a:xfrm>
            <a:off x="2589329" y="3700981"/>
            <a:ext cx="2047878" cy="1077218"/>
          </a:xfrm>
          <a:prstGeom prst="rect">
            <a:avLst/>
          </a:prstGeom>
          <a:noFill/>
        </p:spPr>
        <p:txBody>
          <a:bodyPr wrap="square" rtlCol="0">
            <a:spAutoFit/>
          </a:bodyPr>
          <a:lstStyle/>
          <a:p>
            <a:pPr algn="ctr"/>
            <a:r>
              <a:rPr lang="en-US" sz="3200" b="1" dirty="0"/>
              <a:t>16 Unique Categories</a:t>
            </a:r>
          </a:p>
        </p:txBody>
      </p:sp>
      <p:sp>
        <p:nvSpPr>
          <p:cNvPr id="24" name="TextBox 23">
            <a:extLst>
              <a:ext uri="{FF2B5EF4-FFF2-40B4-BE49-F238E27FC236}">
                <a16:creationId xmlns:a16="http://schemas.microsoft.com/office/drawing/2014/main" id="{A16240EB-D833-4AF1-83FC-5478637641DA}"/>
              </a:ext>
            </a:extLst>
          </p:cNvPr>
          <p:cNvSpPr txBox="1"/>
          <p:nvPr/>
        </p:nvSpPr>
        <p:spPr>
          <a:xfrm>
            <a:off x="7734353" y="3454760"/>
            <a:ext cx="2047878" cy="1569660"/>
          </a:xfrm>
          <a:prstGeom prst="rect">
            <a:avLst/>
          </a:prstGeom>
          <a:noFill/>
        </p:spPr>
        <p:txBody>
          <a:bodyPr wrap="square" rtlCol="0">
            <a:spAutoFit/>
          </a:bodyPr>
          <a:lstStyle/>
          <a:p>
            <a:pPr algn="ctr"/>
            <a:r>
              <a:rPr lang="en-US" sz="3200" b="1" dirty="0"/>
              <a:t>Rank 1 Category: Animals</a:t>
            </a:r>
          </a:p>
        </p:txBody>
      </p:sp>
      <p:sp>
        <p:nvSpPr>
          <p:cNvPr id="25" name="TextBox 24">
            <a:extLst>
              <a:ext uri="{FF2B5EF4-FFF2-40B4-BE49-F238E27FC236}">
                <a16:creationId xmlns:a16="http://schemas.microsoft.com/office/drawing/2014/main" id="{8EDEB1A5-943E-42DA-B437-E87B4BDB4D1D}"/>
              </a:ext>
            </a:extLst>
          </p:cNvPr>
          <p:cNvSpPr txBox="1"/>
          <p:nvPr/>
        </p:nvSpPr>
        <p:spPr>
          <a:xfrm>
            <a:off x="13110175" y="3208538"/>
            <a:ext cx="2124230" cy="2062103"/>
          </a:xfrm>
          <a:prstGeom prst="rect">
            <a:avLst/>
          </a:prstGeom>
          <a:noFill/>
        </p:spPr>
        <p:txBody>
          <a:bodyPr wrap="square" rtlCol="0">
            <a:spAutoFit/>
          </a:bodyPr>
          <a:lstStyle/>
          <a:p>
            <a:pPr algn="ctr"/>
            <a:r>
              <a:rPr lang="en-US" sz="3200" b="1" dirty="0"/>
              <a:t>No. of Reactions to Animals: 1897</a:t>
            </a:r>
          </a:p>
        </p:txBody>
      </p:sp>
    </p:spTree>
  </p:cSld>
  <p:clrMapOvr>
    <a:masterClrMapping/>
  </p:clrMapOvr>
  <mc:AlternateContent xmlns:mc="http://schemas.openxmlformats.org/markup-compatibility/2006" xmlns:p14="http://schemas.microsoft.com/office/powerpoint/2010/main">
    <mc:Choice Requires="p14">
      <p:transition spd="slow" p14:dur="2000" advTm="28129"/>
    </mc:Choice>
    <mc:Fallback xmlns="">
      <p:transition spd="slow" advTm="2812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9" name="TextBox 28">
            <a:extLst>
              <a:ext uri="{FF2B5EF4-FFF2-40B4-BE49-F238E27FC236}">
                <a16:creationId xmlns:a16="http://schemas.microsoft.com/office/drawing/2014/main" id="{02B0A4E8-1B46-497A-B509-E458F88055A6}"/>
              </a:ext>
            </a:extLst>
          </p:cNvPr>
          <p:cNvSpPr txBox="1"/>
          <p:nvPr/>
        </p:nvSpPr>
        <p:spPr>
          <a:xfrm>
            <a:off x="12400075" y="3041217"/>
            <a:ext cx="4856637" cy="5093702"/>
          </a:xfrm>
          <a:prstGeom prst="rect">
            <a:avLst/>
          </a:prstGeom>
          <a:noFill/>
        </p:spPr>
        <p:txBody>
          <a:bodyPr wrap="square" rtlCol="0">
            <a:spAutoFit/>
          </a:bodyPr>
          <a:lstStyle/>
          <a:p>
            <a:pPr marL="342900" indent="-342900">
              <a:buFont typeface="Arial" panose="020B0604020202020204" pitchFamily="34" charset="0"/>
              <a:buChar char="•"/>
            </a:pPr>
            <a:r>
              <a:rPr lang="en-US" sz="2500" dirty="0">
                <a:latin typeface="Graphik Regular"/>
              </a:rPr>
              <a:t>Top 5 categories generating the most buzz and engagement – </a:t>
            </a:r>
            <a:r>
              <a:rPr lang="en-US" sz="2500" b="1" dirty="0">
                <a:solidFill>
                  <a:srgbClr val="A100FF"/>
                </a:solidFill>
                <a:latin typeface="Graphik Regular"/>
              </a:rPr>
              <a:t>Animals, Science, Healthy eating, Technology and Food</a:t>
            </a:r>
          </a:p>
          <a:p>
            <a:pPr marL="342900" indent="-342900">
              <a:buFont typeface="Arial" panose="020B0604020202020204" pitchFamily="34" charset="0"/>
              <a:buChar char="•"/>
            </a:pPr>
            <a:endParaRPr lang="en-US" sz="2500" dirty="0">
              <a:latin typeface="Graphik Regular"/>
            </a:endParaRPr>
          </a:p>
          <a:p>
            <a:pPr marL="342900" indent="-342900">
              <a:buFont typeface="Arial" panose="020B0604020202020204" pitchFamily="34" charset="0"/>
              <a:buChar char="•"/>
            </a:pPr>
            <a:r>
              <a:rPr lang="en-US" sz="2500" dirty="0">
                <a:latin typeface="Graphik Regular"/>
              </a:rPr>
              <a:t>Bottom Half of the categories are </a:t>
            </a:r>
            <a:r>
              <a:rPr lang="en-US" sz="2500" b="1" dirty="0">
                <a:solidFill>
                  <a:srgbClr val="A100FF"/>
                </a:solidFill>
                <a:latin typeface="Graphik Regular"/>
              </a:rPr>
              <a:t>noticeably unpopular </a:t>
            </a:r>
            <a:r>
              <a:rPr lang="en-US" sz="2500" dirty="0">
                <a:latin typeface="Graphik Regular"/>
              </a:rPr>
              <a:t>such as public speaking and veganism</a:t>
            </a:r>
          </a:p>
          <a:p>
            <a:pPr marL="342900" indent="-342900">
              <a:buFont typeface="Arial" panose="020B0604020202020204" pitchFamily="34" charset="0"/>
              <a:buChar char="•"/>
            </a:pPr>
            <a:endParaRPr lang="en-US" sz="2500" dirty="0">
              <a:latin typeface="Graphik Regular"/>
            </a:endParaRPr>
          </a:p>
          <a:p>
            <a:pPr marL="342900" indent="-342900">
              <a:buFont typeface="Arial" panose="020B0604020202020204" pitchFamily="34" charset="0"/>
              <a:buChar char="•"/>
            </a:pPr>
            <a:r>
              <a:rPr lang="en-US" sz="2500" dirty="0">
                <a:latin typeface="Graphik Regular"/>
              </a:rPr>
              <a:t>Culture, Travel and Cooking </a:t>
            </a:r>
            <a:r>
              <a:rPr lang="en-US" sz="2500" b="1" dirty="0">
                <a:solidFill>
                  <a:srgbClr val="A100FF"/>
                </a:solidFill>
                <a:latin typeface="Graphik Regular"/>
              </a:rPr>
              <a:t>closely follow </a:t>
            </a:r>
            <a:r>
              <a:rPr lang="en-US" sz="2500" dirty="0">
                <a:latin typeface="Graphik Regular"/>
              </a:rPr>
              <a:t>the Food category (these categories are interrelated in a way)</a:t>
            </a:r>
          </a:p>
        </p:txBody>
      </p:sp>
      <p:graphicFrame>
        <p:nvGraphicFramePr>
          <p:cNvPr id="31" name="Chart 30">
            <a:extLst>
              <a:ext uri="{FF2B5EF4-FFF2-40B4-BE49-F238E27FC236}">
                <a16:creationId xmlns:a16="http://schemas.microsoft.com/office/drawing/2014/main" id="{2C32801A-FDC6-4A11-A359-1AC6C2EA6DC3}"/>
              </a:ext>
            </a:extLst>
          </p:cNvPr>
          <p:cNvGraphicFramePr>
            <a:graphicFrameLocks/>
          </p:cNvGraphicFramePr>
          <p:nvPr>
            <p:extLst>
              <p:ext uri="{D42A27DB-BD31-4B8C-83A1-F6EECF244321}">
                <p14:modId xmlns:p14="http://schemas.microsoft.com/office/powerpoint/2010/main" val="2090363522"/>
              </p:ext>
            </p:extLst>
          </p:nvPr>
        </p:nvGraphicFramePr>
        <p:xfrm>
          <a:off x="2573769" y="1936575"/>
          <a:ext cx="9624732" cy="6924675"/>
        </p:xfrm>
        <a:graphic>
          <a:graphicData uri="http://schemas.openxmlformats.org/drawingml/2006/chart">
            <c:chart xmlns:c="http://schemas.openxmlformats.org/drawingml/2006/chart" xmlns:r="http://schemas.openxmlformats.org/officeDocument/2006/relationships" r:id="rId7"/>
          </a:graphicData>
        </a:graphic>
      </p:graphicFrame>
      <p:sp>
        <p:nvSpPr>
          <p:cNvPr id="30" name="TextBox 3">
            <a:extLst>
              <a:ext uri="{FF2B5EF4-FFF2-40B4-BE49-F238E27FC236}">
                <a16:creationId xmlns:a16="http://schemas.microsoft.com/office/drawing/2014/main" id="{F957E75E-9D98-4C32-BFCC-448601747FC9}"/>
              </a:ext>
            </a:extLst>
          </p:cNvPr>
          <p:cNvSpPr txBox="1"/>
          <p:nvPr/>
        </p:nvSpPr>
        <p:spPr>
          <a:xfrm>
            <a:off x="12400075" y="1516102"/>
            <a:ext cx="2168904" cy="1024896"/>
          </a:xfrm>
          <a:prstGeom prst="rect">
            <a:avLst/>
          </a:prstGeom>
        </p:spPr>
        <p:txBody>
          <a:bodyPr wrap="square" lIns="0" tIns="0" rIns="0" bIns="0" rtlCol="0" anchor="t">
            <a:spAutoFit/>
          </a:bodyPr>
          <a:lstStyle/>
          <a:p>
            <a:pPr>
              <a:lnSpc>
                <a:spcPts val="9600"/>
              </a:lnSpc>
            </a:pPr>
            <a:r>
              <a:rPr lang="en-US" sz="3000" b="1" spc="-80" dirty="0">
                <a:solidFill>
                  <a:srgbClr val="000000"/>
                </a:solidFill>
                <a:latin typeface="Graphik Regular" panose="020B0503030202060203" pitchFamily="34" charset="0"/>
              </a:rPr>
              <a:t>Insights</a:t>
            </a:r>
          </a:p>
        </p:txBody>
      </p:sp>
    </p:spTree>
  </p:cSld>
  <p:clrMapOvr>
    <a:masterClrMapping/>
  </p:clrMapOvr>
  <mc:AlternateContent xmlns:mc="http://schemas.openxmlformats.org/markup-compatibility/2006" xmlns:p14="http://schemas.microsoft.com/office/powerpoint/2010/main">
    <mc:Choice Requires="p14">
      <p:transition spd="slow" p14:dur="2000" advTm="62657"/>
    </mc:Choice>
    <mc:Fallback xmlns="">
      <p:transition spd="slow" advTm="6265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849027"/>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E67A52D4-0C86-4499-B117-7BAAFE030353}"/>
              </a:ext>
            </a:extLst>
          </p:cNvPr>
          <p:cNvSpPr txBox="1"/>
          <p:nvPr/>
        </p:nvSpPr>
        <p:spPr>
          <a:xfrm>
            <a:off x="11105866" y="1866900"/>
            <a:ext cx="6629400" cy="2308324"/>
          </a:xfrm>
          <a:prstGeom prst="rect">
            <a:avLst/>
          </a:prstGeom>
          <a:noFill/>
        </p:spPr>
        <p:txBody>
          <a:bodyPr wrap="square" rtlCol="0">
            <a:spAutoFit/>
          </a:bodyPr>
          <a:lstStyle/>
          <a:p>
            <a:r>
              <a:rPr lang="en-US" sz="2400" b="1" dirty="0">
                <a:solidFill>
                  <a:srgbClr val="A100FF"/>
                </a:solidFill>
              </a:rPr>
              <a:t>Capitalize on popular categories driving engagement:</a:t>
            </a:r>
          </a:p>
          <a:p>
            <a:pPr algn="just"/>
            <a:r>
              <a:rPr lang="en-US" sz="2400" dirty="0"/>
              <a:t>Create and promote more content in top 5 categories. Targeted ads, Spreading Awareness, Partnerships while maintaining user interest and satisfaction, while also ensuring successful IPO</a:t>
            </a:r>
          </a:p>
        </p:txBody>
      </p:sp>
      <p:sp>
        <p:nvSpPr>
          <p:cNvPr id="18" name="TextBox 17">
            <a:extLst>
              <a:ext uri="{FF2B5EF4-FFF2-40B4-BE49-F238E27FC236}">
                <a16:creationId xmlns:a16="http://schemas.microsoft.com/office/drawing/2014/main" id="{EBDE779E-4D72-423B-920B-A66AF5F57FF3}"/>
              </a:ext>
            </a:extLst>
          </p:cNvPr>
          <p:cNvSpPr txBox="1"/>
          <p:nvPr/>
        </p:nvSpPr>
        <p:spPr>
          <a:xfrm>
            <a:off x="11105864" y="4817959"/>
            <a:ext cx="6629399" cy="1938992"/>
          </a:xfrm>
          <a:prstGeom prst="rect">
            <a:avLst/>
          </a:prstGeom>
          <a:noFill/>
        </p:spPr>
        <p:txBody>
          <a:bodyPr wrap="square" rtlCol="0">
            <a:spAutoFit/>
          </a:bodyPr>
          <a:lstStyle/>
          <a:p>
            <a:pPr algn="just"/>
            <a:r>
              <a:rPr lang="en-US" sz="2400" b="1" dirty="0">
                <a:solidFill>
                  <a:srgbClr val="A100FF"/>
                </a:solidFill>
              </a:rPr>
              <a:t>Modify Unpopular Categories:</a:t>
            </a:r>
          </a:p>
          <a:p>
            <a:pPr algn="just"/>
            <a:r>
              <a:rPr lang="en-US" sz="2400" dirty="0"/>
              <a:t>Plan a possible revamp of the current content category structure to make it more generalized, provide necessary tags to the posts, and analyze community feedback for improvement.</a:t>
            </a:r>
          </a:p>
        </p:txBody>
      </p:sp>
      <p:sp>
        <p:nvSpPr>
          <p:cNvPr id="19" name="TextBox 18">
            <a:extLst>
              <a:ext uri="{FF2B5EF4-FFF2-40B4-BE49-F238E27FC236}">
                <a16:creationId xmlns:a16="http://schemas.microsoft.com/office/drawing/2014/main" id="{33BE26E7-5B7B-45E7-ABB1-BBA509DF90EC}"/>
              </a:ext>
            </a:extLst>
          </p:cNvPr>
          <p:cNvSpPr txBox="1"/>
          <p:nvPr/>
        </p:nvSpPr>
        <p:spPr>
          <a:xfrm>
            <a:off x="11049000" y="7407791"/>
            <a:ext cx="6629399" cy="1938992"/>
          </a:xfrm>
          <a:prstGeom prst="rect">
            <a:avLst/>
          </a:prstGeom>
          <a:noFill/>
        </p:spPr>
        <p:txBody>
          <a:bodyPr wrap="square" rtlCol="0">
            <a:spAutoFit/>
          </a:bodyPr>
          <a:lstStyle/>
          <a:p>
            <a:r>
              <a:rPr lang="en-US" sz="2400" b="1" dirty="0">
                <a:solidFill>
                  <a:srgbClr val="A100FF"/>
                </a:solidFill>
              </a:rPr>
              <a:t>Personalized Content Recommendation:</a:t>
            </a:r>
          </a:p>
          <a:p>
            <a:pPr algn="just"/>
            <a:r>
              <a:rPr lang="en-US" sz="2400" dirty="0"/>
              <a:t>Enhance the content curation algorithm to recommend personalized content on the user timeline, fostering cross-category exploration for an enriched user experience.</a:t>
            </a:r>
          </a:p>
        </p:txBody>
      </p:sp>
      <p:sp>
        <p:nvSpPr>
          <p:cNvPr id="26" name="TextBox 3">
            <a:extLst>
              <a:ext uri="{FF2B5EF4-FFF2-40B4-BE49-F238E27FC236}">
                <a16:creationId xmlns:a16="http://schemas.microsoft.com/office/drawing/2014/main" id="{6EC8D520-5234-415D-A445-2E7950288D96}"/>
              </a:ext>
            </a:extLst>
          </p:cNvPr>
          <p:cNvSpPr txBox="1"/>
          <p:nvPr/>
        </p:nvSpPr>
        <p:spPr>
          <a:xfrm>
            <a:off x="11110626" y="401728"/>
            <a:ext cx="6850342" cy="1024896"/>
          </a:xfrm>
          <a:prstGeom prst="rect">
            <a:avLst/>
          </a:prstGeom>
        </p:spPr>
        <p:txBody>
          <a:bodyPr wrap="square" lIns="0" tIns="0" rIns="0" bIns="0" rtlCol="0" anchor="t">
            <a:spAutoFit/>
          </a:bodyPr>
          <a:lstStyle/>
          <a:p>
            <a:pPr>
              <a:lnSpc>
                <a:spcPts val="9600"/>
              </a:lnSpc>
            </a:pPr>
            <a:r>
              <a:rPr lang="en-US" sz="3000" b="1" spc="-80" dirty="0">
                <a:solidFill>
                  <a:srgbClr val="000000"/>
                </a:solidFill>
                <a:latin typeface="Graphik Regular" panose="020B0503030202060203" pitchFamily="34" charset="0"/>
              </a:rPr>
              <a:t>What can Social Buzz do with these insights ?</a:t>
            </a:r>
          </a:p>
        </p:txBody>
      </p:sp>
    </p:spTree>
  </p:cSld>
  <p:clrMapOvr>
    <a:masterClrMapping/>
  </p:clrMapOvr>
  <mc:AlternateContent xmlns:mc="http://schemas.openxmlformats.org/markup-compatibility/2006" xmlns:p14="http://schemas.microsoft.com/office/powerpoint/2010/main">
    <mc:Choice Requires="p14">
      <p:transition spd="slow" p14:dur="2000" advTm="175"/>
    </mc:Choice>
    <mc:Fallback xmlns="">
      <p:transition spd="slow" advTm="175"/>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839</TotalTime>
  <Words>1075</Words>
  <Application>Microsoft Office PowerPoint</Application>
  <PresentationFormat>Custom</PresentationFormat>
  <Paragraphs>109</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Courier New</vt:lpstr>
      <vt:lpstr>Graphik Regular</vt:lpstr>
      <vt:lpstr>Söhne</vt:lpstr>
      <vt:lpstr>Clear Sans Regular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Nayan</cp:lastModifiedBy>
  <cp:revision>54</cp:revision>
  <dcterms:created xsi:type="dcterms:W3CDTF">2006-08-16T00:00:00Z</dcterms:created>
  <dcterms:modified xsi:type="dcterms:W3CDTF">2024-01-12T22:09:35Z</dcterms:modified>
  <dc:identifier>DAEhDyfaYKE</dc:identifier>
</cp:coreProperties>
</file>